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空白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標題及直排文字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直排標題及文字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標題投影片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/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物件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章節標題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兩項物件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比對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Arial"/>
              <a:buNone/>
              <a:defRPr/>
            </a:lvl1pPr>
            <a:lvl2pPr indent="0" lvl="1" marL="457200" rtl="0">
              <a:spcBef>
                <a:spcPts val="0"/>
              </a:spcBef>
              <a:buFont typeface="Arial"/>
              <a:buNone/>
              <a:defRPr/>
            </a:lvl2pPr>
            <a:lvl3pPr indent="0" lvl="2" marL="914400" rtl="0">
              <a:spcBef>
                <a:spcPts val="0"/>
              </a:spcBef>
              <a:buFont typeface="Arial"/>
              <a:buNone/>
              <a:defRPr/>
            </a:lvl3pPr>
            <a:lvl4pPr indent="0" lvl="3" marL="1371600" rtl="0">
              <a:spcBef>
                <a:spcPts val="0"/>
              </a:spcBef>
              <a:buFont typeface="Arial"/>
              <a:buNone/>
              <a:defRPr/>
            </a:lvl4pPr>
            <a:lvl5pPr indent="0" lvl="4" marL="1828800" rtl="0">
              <a:spcBef>
                <a:spcPts val="0"/>
              </a:spcBef>
              <a:buFont typeface="Arial"/>
              <a:buNone/>
              <a:defRPr/>
            </a:lvl5pPr>
            <a:lvl6pPr indent="0" lvl="5" marL="2286000" rtl="0">
              <a:spcBef>
                <a:spcPts val="0"/>
              </a:spcBef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Arial"/>
              <a:buNone/>
              <a:defRPr/>
            </a:lvl1pPr>
            <a:lvl2pPr indent="0" lvl="1" marL="457200" rtl="0">
              <a:spcBef>
                <a:spcPts val="0"/>
              </a:spcBef>
              <a:buFont typeface="Arial"/>
              <a:buNone/>
              <a:defRPr/>
            </a:lvl2pPr>
            <a:lvl3pPr indent="0" lvl="2" marL="914400" rtl="0">
              <a:spcBef>
                <a:spcPts val="0"/>
              </a:spcBef>
              <a:buFont typeface="Arial"/>
              <a:buNone/>
              <a:defRPr/>
            </a:lvl3pPr>
            <a:lvl4pPr indent="0" lvl="3" marL="1371600" rtl="0">
              <a:spcBef>
                <a:spcPts val="0"/>
              </a:spcBef>
              <a:buFont typeface="Arial"/>
              <a:buNone/>
              <a:defRPr/>
            </a:lvl4pPr>
            <a:lvl5pPr indent="0" lvl="4" marL="1828800" rtl="0">
              <a:spcBef>
                <a:spcPts val="0"/>
              </a:spcBef>
              <a:buFont typeface="Arial"/>
              <a:buNone/>
              <a:defRPr/>
            </a:lvl5pPr>
            <a:lvl6pPr indent="0" lvl="5" marL="2286000" rtl="0">
              <a:spcBef>
                <a:spcPts val="0"/>
              </a:spcBef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只有標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含標題的內容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Arial"/>
              <a:buNone/>
              <a:defRPr/>
            </a:lvl1pPr>
            <a:lvl2pPr indent="0" lvl="1" marL="457200" rtl="0">
              <a:spcBef>
                <a:spcPts val="0"/>
              </a:spcBef>
              <a:buFont typeface="Arial"/>
              <a:buNone/>
              <a:defRPr/>
            </a:lvl2pPr>
            <a:lvl3pPr indent="0" lvl="2" marL="914400" rtl="0">
              <a:spcBef>
                <a:spcPts val="0"/>
              </a:spcBef>
              <a:buFont typeface="Arial"/>
              <a:buNone/>
              <a:defRPr/>
            </a:lvl3pPr>
            <a:lvl4pPr indent="0" lvl="3" marL="1371600" rtl="0">
              <a:spcBef>
                <a:spcPts val="0"/>
              </a:spcBef>
              <a:buFont typeface="Arial"/>
              <a:buNone/>
              <a:defRPr/>
            </a:lvl4pPr>
            <a:lvl5pPr indent="0" lvl="4" marL="1828800" rtl="0">
              <a:spcBef>
                <a:spcPts val="0"/>
              </a:spcBef>
              <a:buFont typeface="Arial"/>
              <a:buNone/>
              <a:defRPr/>
            </a:lvl5pPr>
            <a:lvl6pPr indent="0" lvl="5" marL="2286000" rtl="0">
              <a:spcBef>
                <a:spcPts val="0"/>
              </a:spcBef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含標題的圖片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Arial"/>
              <a:buNone/>
              <a:defRPr/>
            </a:lvl1pPr>
            <a:lvl2pPr indent="0" lvl="1" marL="457200" rtl="0">
              <a:spcBef>
                <a:spcPts val="0"/>
              </a:spcBef>
              <a:buFont typeface="Arial"/>
              <a:buNone/>
              <a:defRPr/>
            </a:lvl2pPr>
            <a:lvl3pPr indent="0" lvl="2" marL="914400" rtl="0">
              <a:spcBef>
                <a:spcPts val="0"/>
              </a:spcBef>
              <a:buFont typeface="Arial"/>
              <a:buNone/>
              <a:defRPr/>
            </a:lvl3pPr>
            <a:lvl4pPr indent="0" lvl="3" marL="1371600" rtl="0">
              <a:spcBef>
                <a:spcPts val="0"/>
              </a:spcBef>
              <a:buFont typeface="Arial"/>
              <a:buNone/>
              <a:defRPr/>
            </a:lvl4pPr>
            <a:lvl5pPr indent="0" lvl="4" marL="1828800" rtl="0">
              <a:spcBef>
                <a:spcPts val="0"/>
              </a:spcBef>
              <a:buFont typeface="Arial"/>
              <a:buNone/>
              <a:defRPr/>
            </a:lvl5pPr>
            <a:lvl6pPr indent="0" lvl="5" marL="2286000" rtl="0">
              <a:spcBef>
                <a:spcPts val="0"/>
              </a:spcBef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Font typeface="Arial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Relationship Id="rId15" Type="http://schemas.openxmlformats.org/officeDocument/2006/relationships/image" Target="../media/image45.png"/><Relationship Id="rId14" Type="http://schemas.openxmlformats.org/officeDocument/2006/relationships/image" Target="../media/image44.png"/><Relationship Id="rId16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7.png"/><Relationship Id="rId6" Type="http://schemas.openxmlformats.org/officeDocument/2006/relationships/image" Target="../media/image04.png"/><Relationship Id="rId7" Type="http://schemas.openxmlformats.org/officeDocument/2006/relationships/image" Target="../media/image06.png"/><Relationship Id="rId8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Relationship Id="rId4" Type="http://schemas.openxmlformats.org/officeDocument/2006/relationships/image" Target="../media/image08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824923" y="1732546"/>
            <a:ext cx="7922005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72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王郁淳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66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4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Native APP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48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作品整理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75" y="968991"/>
            <a:ext cx="2998241" cy="4797185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323" y="968991"/>
            <a:ext cx="2998241" cy="4797185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2157" y="968991"/>
            <a:ext cx="2998241" cy="4797185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5" name="Shape 165"/>
          <p:cNvSpPr/>
          <p:nvPr/>
        </p:nvSpPr>
        <p:spPr>
          <a:xfrm>
            <a:off x="0" y="0"/>
            <a:ext cx="1688482" cy="210151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行動勘災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940" y="2411822"/>
            <a:ext cx="1220755" cy="122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0" y="0"/>
            <a:ext cx="168848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rgbClr val="263D54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4000" u="none" cap="none" strike="noStrike">
                <a:solidFill>
                  <a:srgbClr val="3B5E81"/>
                </a:solidFill>
                <a:latin typeface="Arial"/>
                <a:ea typeface="Arial"/>
                <a:cs typeface="Arial"/>
                <a:sym typeface="Arial"/>
              </a:rPr>
              <a:t>測量畫面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981" y="525379"/>
            <a:ext cx="9291586" cy="5807242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3" name="Shape 173"/>
          <p:cNvSpPr/>
          <p:nvPr/>
        </p:nvSpPr>
        <p:spPr>
          <a:xfrm>
            <a:off x="0" y="0"/>
            <a:ext cx="1688482" cy="210151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行動勘災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940" y="2411822"/>
            <a:ext cx="1220755" cy="122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0"/>
            <a:ext cx="168848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rgbClr val="263D54"/>
                </a:solidFill>
                <a:latin typeface="Arial"/>
                <a:ea typeface="Arial"/>
                <a:cs typeface="Arial"/>
                <a:sym typeface="Arial"/>
              </a:rPr>
              <a:t>　　　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4000" u="none" cap="none" strike="noStrike">
                <a:solidFill>
                  <a:srgbClr val="263D54"/>
                </a:solidFill>
                <a:latin typeface="Arial"/>
                <a:ea typeface="Arial"/>
                <a:cs typeface="Arial"/>
                <a:sym typeface="Arial"/>
              </a:rPr>
              <a:t>測量畫面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203" y="1668378"/>
            <a:ext cx="5812054" cy="3632533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073" y="208545"/>
            <a:ext cx="4015540" cy="6424863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2" name="Shape 182"/>
          <p:cNvSpPr/>
          <p:nvPr/>
        </p:nvSpPr>
        <p:spPr>
          <a:xfrm>
            <a:off x="0" y="0"/>
            <a:ext cx="1688482" cy="210151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行動勘災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940" y="2411822"/>
            <a:ext cx="1220755" cy="122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010" y="1006429"/>
            <a:ext cx="2951413" cy="524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4850" y="996286"/>
            <a:ext cx="4233169" cy="586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04137" y="572477"/>
            <a:ext cx="2608190" cy="568091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記帳APP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企業內部用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改版demo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4605551" y="545181"/>
            <a:ext cx="80021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原版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7556921" y="545181"/>
            <a:ext cx="20313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我的改版設計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4394578"/>
            <a:ext cx="3401135" cy="2463421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263D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053" y="556145"/>
            <a:ext cx="2461145" cy="36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171" y="556145"/>
            <a:ext cx="2461145" cy="36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1439" y="556143"/>
            <a:ext cx="2461145" cy="36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4707" y="556143"/>
            <a:ext cx="2461145" cy="36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21439" y="4394578"/>
            <a:ext cx="2461145" cy="369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101" y="4958237"/>
            <a:ext cx="1173705" cy="117370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1690936" y="4944925"/>
            <a:ext cx="14157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國土測繪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圖資申購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205" name="Shape 205"/>
          <p:cNvSpPr/>
          <p:nvPr/>
        </p:nvSpPr>
        <p:spPr>
          <a:xfrm>
            <a:off x="3510319" y="2825084"/>
            <a:ext cx="450377" cy="3980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>
              <a:alpha val="4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396250" y="2825084"/>
            <a:ext cx="450377" cy="3980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>
              <a:alpha val="4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949517" y="2825084"/>
            <a:ext cx="450377" cy="3980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>
              <a:alpha val="4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 rot="4402881">
            <a:off x="5155751" y="3927770"/>
            <a:ext cx="1674706" cy="354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9000">
              <a:alpha val="4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938" y="259306"/>
            <a:ext cx="3729933" cy="621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1085" y="259306"/>
            <a:ext cx="3729933" cy="6216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其他工作_2\BabyCare\裁圖\drawable-hdpi\ic_record_milking.png" id="215" name="Shape 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9533" y="4934946"/>
            <a:ext cx="365948" cy="365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其他工作_2\BabyCare\裁圖\drawable-hdpi\ic_record_sleep.png" id="216" name="Shape 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9041" y="5372130"/>
            <a:ext cx="365948" cy="365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其他工作_2\BabyCare\裁圖\drawable-hdpi\ic_record_bottlefeeding.png" id="217" name="Shape 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7503" y="4485648"/>
            <a:ext cx="365948" cy="365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其他工作_2\BabyCare\裁圖\drawable-hdpi\ic_record_poo.png" id="218" name="Shape 2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9039" y="4032910"/>
            <a:ext cx="365948" cy="36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4462958" y="4422273"/>
            <a:ext cx="2531462" cy="47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15:00 -15:53 , 配方奶 (150ml)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持續時間 00:53 , 剩下15ml沒吃完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448505" y="5308532"/>
            <a:ext cx="1188145" cy="47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12:23 -14:43</a:t>
            </a:r>
            <a:b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持續時間 02:20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462958" y="4076748"/>
            <a:ext cx="17617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87" lvl="0" marL="1287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16:30 , 尿尿 + 便便 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037" y="1869364"/>
            <a:ext cx="388960" cy="3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71250" y="1896816"/>
            <a:ext cx="388960" cy="3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9469" y="1896816"/>
            <a:ext cx="388960" cy="3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11648" y="1912718"/>
            <a:ext cx="388960" cy="3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57157" y="1912717"/>
            <a:ext cx="388960" cy="38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01504" y="1865096"/>
            <a:ext cx="388960" cy="38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457260" y="4956121"/>
            <a:ext cx="18934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13:12 -13:43  (350ml)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87503" y="3580621"/>
            <a:ext cx="364133" cy="36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472483" y="3526923"/>
            <a:ext cx="1747593" cy="47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17:12 開始 (蘋果泥)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進行中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5785287" y="2291047"/>
            <a:ext cx="53732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12:23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527964" y="2303008"/>
            <a:ext cx="26321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7012438" y="2296384"/>
            <a:ext cx="53732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13:12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5135330" y="2296410"/>
            <a:ext cx="53732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15:00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878655" y="2303008"/>
            <a:ext cx="6543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0h:17m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606860" y="2296410"/>
            <a:ext cx="40908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1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--:--</a:t>
            </a:r>
          </a:p>
        </p:txBody>
      </p:sp>
      <p:sp>
        <p:nvSpPr>
          <p:cNvPr id="237" name="Shape 237"/>
          <p:cNvSpPr/>
          <p:nvPr/>
        </p:nvSpPr>
        <p:spPr>
          <a:xfrm>
            <a:off x="459799" y="259305"/>
            <a:ext cx="3081450" cy="2320608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Baby Care APP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5341" y="3050466"/>
            <a:ext cx="2870364" cy="287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200" y="259305"/>
            <a:ext cx="3729933" cy="621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017" y="259305"/>
            <a:ext cx="3729933" cy="621655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459799" y="259305"/>
            <a:ext cx="3081450" cy="2320608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Baby Care APP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341" y="3050466"/>
            <a:ext cx="2870364" cy="287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Shape 251"/>
          <p:cNvGrpSpPr/>
          <p:nvPr/>
        </p:nvGrpSpPr>
        <p:grpSpPr>
          <a:xfrm>
            <a:off x="3867199" y="259305"/>
            <a:ext cx="3729933" cy="6216555"/>
            <a:chOff x="137266" y="4109410"/>
            <a:chExt cx="3729933" cy="6216555"/>
          </a:xfrm>
        </p:grpSpPr>
        <p:pic>
          <p:nvPicPr>
            <p:cNvPr id="252" name="Shape 2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266" y="4109410"/>
              <a:ext cx="3729933" cy="6216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253"/>
            <p:cNvPicPr preferRelativeResize="0"/>
            <p:nvPr/>
          </p:nvPicPr>
          <p:blipFill rotWithShape="1">
            <a:blip r:embed="rId4">
              <a:alphaModFix/>
            </a:blip>
            <a:srcRect b="0" l="0" r="84971" t="0"/>
            <a:stretch/>
          </p:blipFill>
          <p:spPr>
            <a:xfrm>
              <a:off x="137564" y="4412762"/>
              <a:ext cx="560565" cy="5528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4015" y="259305"/>
            <a:ext cx="3729933" cy="621655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459799" y="259305"/>
            <a:ext cx="3081450" cy="2320608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Baby Care APP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341" y="3050466"/>
            <a:ext cx="2870364" cy="287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363" y="1336470"/>
            <a:ext cx="11778018" cy="542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361828" y="259306"/>
            <a:ext cx="11634553" cy="687752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Baby Care APP   裁圖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551" y="392658"/>
            <a:ext cx="1714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551" y="1726726"/>
            <a:ext cx="9753599" cy="47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3152633" y="392658"/>
            <a:ext cx="7806519" cy="1143000"/>
          </a:xfrm>
          <a:prstGeom prst="rect">
            <a:avLst/>
          </a:prstGeom>
          <a:solidFill>
            <a:srgbClr val="F4ECE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Google Play 上架用宣傳圖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939" y="834070"/>
            <a:ext cx="8024933" cy="577884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3454916" y="690054"/>
            <a:ext cx="3528391" cy="58595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219112" y="2940510"/>
            <a:ext cx="2114246" cy="782984"/>
          </a:xfrm>
          <a:prstGeom prst="rect">
            <a:avLst/>
          </a:prstGeom>
          <a:solidFill>
            <a:srgbClr val="2E75B5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選單原規劃是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往下展滑出子選項</a:t>
            </a:r>
          </a:p>
        </p:txBody>
      </p:sp>
      <p:sp>
        <p:nvSpPr>
          <p:cNvPr id="92" name="Shape 92"/>
          <p:cNvSpPr/>
          <p:nvPr/>
        </p:nvSpPr>
        <p:spPr>
          <a:xfrm>
            <a:off x="6983307" y="3930414"/>
            <a:ext cx="4896543" cy="261918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8575247" y="3282342"/>
            <a:ext cx="3120625" cy="782984"/>
          </a:xfrm>
          <a:prstGeom prst="rect">
            <a:avLst/>
          </a:prstGeom>
          <a:solidFill>
            <a:srgbClr val="2E75B5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監控功能原規劃為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從側邊選單拉出內容面板</a:t>
            </a:r>
          </a:p>
        </p:txBody>
      </p:sp>
      <p:sp>
        <p:nvSpPr>
          <p:cNvPr id="94" name="Shape 94"/>
          <p:cNvSpPr/>
          <p:nvPr/>
        </p:nvSpPr>
        <p:spPr>
          <a:xfrm>
            <a:off x="3454916" y="148868"/>
            <a:ext cx="2618080" cy="504056"/>
          </a:xfrm>
          <a:prstGeom prst="rect">
            <a:avLst/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他人提供的 UI flow 規劃 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82" y="448574"/>
            <a:ext cx="1103042" cy="11030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97082" y="1776690"/>
            <a:ext cx="2277374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Baby Monitor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監控寶寶睡眠的APP，可播放音樂及對寶寶說話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82" y="1837435"/>
            <a:ext cx="2183003" cy="32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841" y="1837435"/>
            <a:ext cx="2183003" cy="32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2600" y="1837435"/>
            <a:ext cx="2175939" cy="32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4242" y="1837435"/>
            <a:ext cx="2204198" cy="32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40350" y="1837435"/>
            <a:ext cx="2175939" cy="327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82" y="448574"/>
            <a:ext cx="1103042" cy="110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570007" y="448574"/>
            <a:ext cx="900823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Baby Monitor ( 監控寶寶睡眠的APP，可播放音樂及對寶寶說話 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 rot="-5400000">
            <a:off x="3682317" y="1963667"/>
            <a:ext cx="152334" cy="6660106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2892669" y="5471966"/>
            <a:ext cx="21291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畫面一 (動畫開啟次選單)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7937847" y="5471964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畫面二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10166681" y="5471964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畫面三</a:t>
            </a:r>
          </a:p>
        </p:txBody>
      </p:sp>
      <p:sp>
        <p:nvSpPr>
          <p:cNvPr id="112" name="Shape 112"/>
          <p:cNvSpPr/>
          <p:nvPr/>
        </p:nvSpPr>
        <p:spPr>
          <a:xfrm>
            <a:off x="1660621" y="1000095"/>
            <a:ext cx="2618080" cy="504056"/>
          </a:xfrm>
          <a:prstGeom prst="rect">
            <a:avLst/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我的UI改良設計</a:t>
            </a:r>
          </a:p>
        </p:txBody>
      </p:sp>
      <p:sp>
        <p:nvSpPr>
          <p:cNvPr id="113" name="Shape 113"/>
          <p:cNvSpPr/>
          <p:nvPr/>
        </p:nvSpPr>
        <p:spPr>
          <a:xfrm>
            <a:off x="2603084" y="5857378"/>
            <a:ext cx="2760454" cy="603814"/>
          </a:xfrm>
          <a:prstGeom prst="rect">
            <a:avLst/>
          </a:prstGeom>
          <a:solidFill>
            <a:srgbClr val="2E75B5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改良選單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簡潔呈現 + 展開動畫</a:t>
            </a:r>
          </a:p>
        </p:txBody>
      </p:sp>
      <p:sp>
        <p:nvSpPr>
          <p:cNvPr id="114" name="Shape 114"/>
          <p:cNvSpPr/>
          <p:nvPr/>
        </p:nvSpPr>
        <p:spPr>
          <a:xfrm>
            <a:off x="7164242" y="5857378"/>
            <a:ext cx="4452046" cy="603815"/>
          </a:xfrm>
          <a:prstGeom prst="rect">
            <a:avLst/>
          </a:prstGeom>
          <a:solidFill>
            <a:srgbClr val="2E75B5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改良為更直覺簡易的設計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功能按鈕擺放兩側，直接點擊切換畫面</a:t>
            </a:r>
          </a:p>
        </p:txBody>
      </p:sp>
      <p:sp>
        <p:nvSpPr>
          <p:cNvPr id="115" name="Shape 115"/>
          <p:cNvSpPr/>
          <p:nvPr/>
        </p:nvSpPr>
        <p:spPr>
          <a:xfrm>
            <a:off x="5125294" y="5538192"/>
            <a:ext cx="1820517" cy="1319808"/>
          </a:xfrm>
          <a:prstGeom prst="ellipse">
            <a:avLst/>
          </a:prstGeom>
          <a:solidFill>
            <a:srgbClr val="008000"/>
          </a:solidFill>
          <a:ln cap="flat" cmpd="sng" w="127000">
            <a:solidFill>
              <a:srgbClr val="A8D08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點我前往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操作 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82" y="1979168"/>
            <a:ext cx="10895095" cy="45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82" y="448574"/>
            <a:ext cx="1103042" cy="11030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570007" y="448574"/>
            <a:ext cx="59939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Baby Monitor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裁圖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因為程式那邊要依據使用者所選的主題配色來替圖片上色，所以裁圖改採用Alpha方式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382" y="484085"/>
            <a:ext cx="4227473" cy="280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741" y="470437"/>
            <a:ext cx="4227472" cy="28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2382" y="3516162"/>
            <a:ext cx="4227472" cy="281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1772741" y="3516162"/>
            <a:ext cx="4227472" cy="2816107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遙控相機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裝在手機的APP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用來遙控遠處的相機裝置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740" y="470318"/>
            <a:ext cx="4227472" cy="28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578" y="470318"/>
            <a:ext cx="4227472" cy="28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8578" y="3522789"/>
            <a:ext cx="4227473" cy="280948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1772741" y="3516162"/>
            <a:ext cx="4227472" cy="2816107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遙控相機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裝在手機的APP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用來遙控遠處的相機裝置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85385" y="781235"/>
            <a:ext cx="3577180" cy="5223202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遙控相機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裁圖一覽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96" y="749535"/>
            <a:ext cx="7377390" cy="583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946" y="781235"/>
            <a:ext cx="7276707" cy="5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585385" y="781235"/>
            <a:ext cx="3577180" cy="5223202"/>
          </a:xfrm>
          <a:prstGeom prst="rect">
            <a:avLst/>
          </a:prstGeom>
          <a:solidFill>
            <a:srgbClr val="263D5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遙控相機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裁圖一覽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485" y="457570"/>
            <a:ext cx="3342857" cy="5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22" y="457570"/>
            <a:ext cx="3352381" cy="5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435260" y="457570"/>
            <a:ext cx="3904725" cy="5942857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燈泡及音量控制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這個燈泡產品可以播放音樂，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因此APP除了要控制燈光亮度，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也要有音樂的簡易播放介面。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此為一個 DEMO APP 的畫面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